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65" r:id="rId3"/>
    <p:sldId id="257" r:id="rId4"/>
    <p:sldId id="276" r:id="rId5"/>
    <p:sldId id="272" r:id="rId6"/>
    <p:sldId id="271" r:id="rId7"/>
    <p:sldId id="270" r:id="rId8"/>
    <p:sldId id="281" r:id="rId9"/>
    <p:sldId id="273" r:id="rId10"/>
    <p:sldId id="275" r:id="rId11"/>
    <p:sldId id="283" r:id="rId12"/>
    <p:sldId id="274" r:id="rId13"/>
    <p:sldId id="284" r:id="rId14"/>
    <p:sldId id="277" r:id="rId15"/>
    <p:sldId id="282" r:id="rId16"/>
    <p:sldId id="279" r:id="rId17"/>
    <p:sldId id="27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DDD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-28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5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96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44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8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0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8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b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94054" y="2438400"/>
            <a:ext cx="2610473" cy="381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Sisutekst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loetelu</a:t>
            </a:r>
            <a:r>
              <a:rPr lang="en-US" dirty="0" smtClean="0"/>
              <a:t> (11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295289" y="2438400"/>
            <a:ext cx="2610473" cy="381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Sisutekst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loetelu</a:t>
            </a:r>
            <a:r>
              <a:rPr lang="en-US" dirty="0" smtClean="0"/>
              <a:t> (11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896526" y="2438400"/>
            <a:ext cx="2619775" cy="381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Sisutekst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loetelu</a:t>
            </a:r>
            <a:r>
              <a:rPr lang="en-US" dirty="0" smtClean="0"/>
              <a:t> (11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06597" y="381000"/>
            <a:ext cx="8767803" cy="1143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0" i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SLAIDI PEALKIRI (30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516707" y="2438400"/>
            <a:ext cx="2639180" cy="381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1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Sisutekst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loetelu</a:t>
            </a:r>
            <a:r>
              <a:rPr lang="en-US" dirty="0" smtClean="0"/>
              <a:t> (11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95374" y="1752599"/>
            <a:ext cx="2603877" cy="345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(16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304527" y="1752599"/>
            <a:ext cx="2592000" cy="345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(16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905763" y="1752599"/>
            <a:ext cx="2592000" cy="345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(16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510111" y="1752599"/>
            <a:ext cx="2603877" cy="345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(16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36" y="563419"/>
            <a:ext cx="829056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39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5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9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1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68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6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3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F0BD-7B91-4EF3-B223-9661EBAFE8F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AB5436-723F-4C4F-A75C-D4C55B876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ev.e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tk.ee/" TargetMode="External"/><Relationship Id="rId3" Type="http://schemas.openxmlformats.org/officeDocument/2006/relationships/hyperlink" Target="https://oef.org.ee/et/" TargetMode="External"/><Relationship Id="rId7" Type="http://schemas.openxmlformats.org/officeDocument/2006/relationships/hyperlink" Target="http://www.kik.ee/" TargetMode="External"/><Relationship Id="rId2" Type="http://schemas.openxmlformats.org/officeDocument/2006/relationships/hyperlink" Target="http://www.kysk.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ulka.ee/" TargetMode="External"/><Relationship Id="rId5" Type="http://schemas.openxmlformats.org/officeDocument/2006/relationships/hyperlink" Target="http://www.erkf.ee/allfondid" TargetMode="External"/><Relationship Id="rId10" Type="http://schemas.openxmlformats.org/officeDocument/2006/relationships/hyperlink" Target="http://nopiyles.blogspot.com.ee/" TargetMode="External"/><Relationship Id="rId4" Type="http://schemas.openxmlformats.org/officeDocument/2006/relationships/hyperlink" Target="http://www.rahvakultuur.ee/Regionaalne_kultuuritegevus_3520" TargetMode="External"/><Relationship Id="rId9" Type="http://schemas.openxmlformats.org/officeDocument/2006/relationships/hyperlink" Target="http://www.noored.e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ysk.e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info.ee/leader" TargetMode="External"/><Relationship Id="rId2" Type="http://schemas.openxmlformats.org/officeDocument/2006/relationships/hyperlink" Target="http://www.kulka.e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m.ee/et/keeleaast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hinglink.com/scene/897456088926912512?buttonSource=viewLimi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eemeara.e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kylli@heak.e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akis.e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eak.e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teataja.ee/akt/119112010007?leiaKehtiv#para11" TargetMode="External"/><Relationship Id="rId2" Type="http://schemas.openxmlformats.org/officeDocument/2006/relationships/hyperlink" Target="https://www.emta.ee/et/ariklient/registreerimine-ettevotlus/tulumaksusoodustusega-uhingute-nimekirja-taot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v.ee/meie-liikmed/" TargetMode="External"/><Relationship Id="rId5" Type="http://schemas.openxmlformats.org/officeDocument/2006/relationships/hyperlink" Target="https://www.armastanaidata.ee/keskkonnast" TargetMode="External"/><Relationship Id="rId4" Type="http://schemas.openxmlformats.org/officeDocument/2006/relationships/hyperlink" Target="http://www.hooandja.e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eakodanik.e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21367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t-EE" sz="8000" b="1" dirty="0" smtClean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t-EE" sz="8000" b="1" dirty="0" smtClean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sz="8000" b="1" dirty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t-EE" sz="8000" b="1" dirty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sz="8000" b="1" dirty="0" smtClean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t-EE" sz="8000" b="1" dirty="0" smtClean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sz="8000" b="1" dirty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t-EE" sz="8000" b="1" dirty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sz="8000" b="1" dirty="0" smtClean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t-EE" sz="8000" b="1" dirty="0" smtClean="0">
                <a:solidFill>
                  <a:srgbClr val="1FAD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sz="6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t-EE" sz="60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ere tulemast kodanikuühiskonda!</a:t>
            </a:r>
            <a:r>
              <a:rPr lang="en-GB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t-EE" dirty="0">
              <a:solidFill>
                <a:srgbClr val="002060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4630738"/>
            <a:ext cx="9144000" cy="1655762"/>
          </a:xfrm>
        </p:spPr>
        <p:txBody>
          <a:bodyPr/>
          <a:lstStyle/>
          <a:p>
            <a:endParaRPr lang="et-EE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t-EE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27.veebruar 2019</a:t>
            </a:r>
          </a:p>
          <a:p>
            <a:r>
              <a:rPr lang="et-EE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Külli Vollmer</a:t>
            </a:r>
            <a:br>
              <a:rPr lang="et-EE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Harju Ettevõtlus- ja Arenduskeskus		</a:t>
            </a:r>
            <a:r>
              <a:rPr lang="et-E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t-EE" dirty="0"/>
          </a:p>
        </p:txBody>
      </p:sp>
      <p:pic>
        <p:nvPicPr>
          <p:cNvPr id="5" name="Pil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39" y="464695"/>
            <a:ext cx="3862466" cy="10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>
                <a:solidFill>
                  <a:srgbClr val="002060"/>
                </a:solidFill>
              </a:rPr>
              <a:t>Sotsiaalsete </a:t>
            </a:r>
            <a:r>
              <a:rPr lang="et-EE" b="1" dirty="0">
                <a:solidFill>
                  <a:srgbClr val="002060"/>
                </a:solidFill>
              </a:rPr>
              <a:t>ettevõtete võrgustik </a:t>
            </a:r>
            <a:r>
              <a:rPr lang="et-EE" b="1" dirty="0">
                <a:hlinkClick r:id="rId2"/>
              </a:rPr>
              <a:t>https://sev.ee</a:t>
            </a:r>
            <a:r>
              <a:rPr lang="et-EE" b="1" dirty="0" smtClean="0">
                <a:hlinkClick r:id="rId2"/>
              </a:rPr>
              <a:t>/</a:t>
            </a:r>
            <a:r>
              <a:rPr lang="et-EE" b="1" dirty="0" smtClean="0"/>
              <a:t> </a:t>
            </a:r>
            <a:endParaRPr lang="et-EE" b="1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1690" y="1810242"/>
            <a:ext cx="8898340" cy="50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002060"/>
                </a:solidFill>
              </a:rPr>
              <a:t>Üle-eestilised fondid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596788" y="1378423"/>
            <a:ext cx="9907824" cy="4831307"/>
          </a:xfrm>
        </p:spPr>
        <p:txBody>
          <a:bodyPr>
            <a:normAutofit fontScale="92500"/>
          </a:bodyPr>
          <a:lstStyle/>
          <a:p>
            <a:pPr marL="228600" lvl="1"/>
            <a:r>
              <a:rPr lang="et-EE" altLang="et-EE" sz="2400" b="1" dirty="0"/>
              <a:t>Hasartmängumaksu Nõukogu </a:t>
            </a:r>
            <a:r>
              <a:rPr lang="et-EE" altLang="et-EE" sz="2400" dirty="0"/>
              <a:t>– lõpetas jaanuaris 2019 </a:t>
            </a:r>
            <a:r>
              <a:rPr lang="et-EE" altLang="et-EE" sz="2400" dirty="0" smtClean="0"/>
              <a:t>tegevuse</a:t>
            </a:r>
            <a:endParaRPr lang="et-EE" altLang="et-EE" sz="2400" dirty="0"/>
          </a:p>
          <a:p>
            <a:r>
              <a:rPr lang="et-EE" altLang="et-EE" sz="2400" b="1" dirty="0" smtClean="0"/>
              <a:t>Kodanikuühiskonna </a:t>
            </a:r>
            <a:r>
              <a:rPr lang="et-EE" altLang="et-EE" sz="2400" b="1" dirty="0"/>
              <a:t>Sihtkapital (KÜSK) </a:t>
            </a:r>
            <a:r>
              <a:rPr lang="et-EE" altLang="et-EE" sz="2400" dirty="0">
                <a:hlinkClick r:id="rId2"/>
              </a:rPr>
              <a:t>www.kysk.ee</a:t>
            </a:r>
            <a:r>
              <a:rPr lang="et-EE" altLang="et-EE" sz="2400" dirty="0"/>
              <a:t> </a:t>
            </a:r>
          </a:p>
          <a:p>
            <a:r>
              <a:rPr lang="et-EE" altLang="et-EE" sz="2400" b="1" dirty="0">
                <a:latin typeface="Open Sans"/>
              </a:rPr>
              <a:t>Avatud Eesti Fond (AEF) </a:t>
            </a:r>
            <a:r>
              <a:rPr lang="et-EE" altLang="et-EE" sz="2400" dirty="0">
                <a:latin typeface="Open Sans"/>
                <a:hlinkClick r:id="rId3"/>
              </a:rPr>
              <a:t>https://oef.org.ee/et/</a:t>
            </a:r>
            <a:r>
              <a:rPr lang="et-EE" altLang="et-EE" sz="2400" dirty="0">
                <a:latin typeface="Open Sans"/>
              </a:rPr>
              <a:t> </a:t>
            </a:r>
            <a:r>
              <a:rPr lang="et-EE" altLang="et-EE" sz="2400" dirty="0" smtClean="0">
                <a:latin typeface="Open Sans"/>
              </a:rPr>
              <a:t>- Vabaühenduste </a:t>
            </a:r>
            <a:r>
              <a:rPr lang="et-EE" altLang="et-EE" sz="2400" dirty="0">
                <a:latin typeface="Open Sans"/>
              </a:rPr>
              <a:t>Fond</a:t>
            </a:r>
          </a:p>
          <a:p>
            <a:r>
              <a:rPr lang="et-EE" altLang="et-EE" sz="2400" b="1" dirty="0" smtClean="0"/>
              <a:t>Rahvakultuuri </a:t>
            </a:r>
            <a:r>
              <a:rPr lang="et-EE" altLang="et-EE" sz="2400" b="1" dirty="0"/>
              <a:t>Keskus </a:t>
            </a:r>
            <a:r>
              <a:rPr lang="et-EE" altLang="et-EE" sz="2400" dirty="0">
                <a:hlinkClick r:id="rId4"/>
              </a:rPr>
              <a:t>http://</a:t>
            </a:r>
            <a:r>
              <a:rPr lang="et-EE" altLang="et-EE" sz="2400" dirty="0" smtClean="0">
                <a:hlinkClick r:id="rId4"/>
              </a:rPr>
              <a:t>www.rahvakultuur.ee/Regionaalne_kultuuritegevus_3520</a:t>
            </a:r>
            <a:endParaRPr lang="et-EE" altLang="et-EE" sz="2400" dirty="0" smtClean="0"/>
          </a:p>
          <a:p>
            <a:r>
              <a:rPr lang="et-EE" altLang="et-EE" sz="2400" b="1" dirty="0" smtClean="0"/>
              <a:t>Eesti </a:t>
            </a:r>
            <a:r>
              <a:rPr lang="et-EE" altLang="et-EE" sz="2400" b="1" dirty="0"/>
              <a:t>Rahvuskultuuri Fond </a:t>
            </a:r>
            <a:r>
              <a:rPr lang="et-EE" altLang="et-EE" sz="2400" dirty="0">
                <a:hlinkClick r:id="rId5"/>
              </a:rPr>
              <a:t>http://www.erkf.ee/allfondid</a:t>
            </a:r>
            <a:r>
              <a:rPr lang="et-EE" altLang="et-EE" sz="2400" dirty="0"/>
              <a:t> </a:t>
            </a:r>
          </a:p>
          <a:p>
            <a:r>
              <a:rPr lang="et-EE" sz="2400" b="1" dirty="0"/>
              <a:t>Kultuurkapital</a:t>
            </a:r>
            <a:r>
              <a:rPr lang="et-EE" sz="2400" dirty="0"/>
              <a:t> </a:t>
            </a:r>
            <a:r>
              <a:rPr lang="et-EE" sz="2400" dirty="0">
                <a:hlinkClick r:id="rId6"/>
              </a:rPr>
              <a:t>https://www.kulka.ee/</a:t>
            </a:r>
            <a:r>
              <a:rPr lang="et-EE" sz="2400" dirty="0"/>
              <a:t> </a:t>
            </a:r>
            <a:endParaRPr lang="et-EE" sz="2400" dirty="0" smtClean="0"/>
          </a:p>
          <a:p>
            <a:r>
              <a:rPr lang="et-EE" altLang="et-EE" b="1" dirty="0" smtClean="0">
                <a:latin typeface="Open Sans"/>
              </a:rPr>
              <a:t>Keskkonnainvesteeringute </a:t>
            </a:r>
            <a:r>
              <a:rPr lang="et-EE" altLang="et-EE" b="1" dirty="0">
                <a:latin typeface="Open Sans"/>
              </a:rPr>
              <a:t>Keskus (KIK) </a:t>
            </a:r>
            <a:r>
              <a:rPr lang="et-EE" altLang="et-EE" dirty="0">
                <a:latin typeface="Open Sans"/>
                <a:hlinkClick r:id="rId7"/>
              </a:rPr>
              <a:t>www.kik.ee</a:t>
            </a:r>
            <a:endParaRPr lang="et-EE" altLang="et-EE" dirty="0">
              <a:latin typeface="Open Sans"/>
            </a:endParaRPr>
          </a:p>
          <a:p>
            <a:r>
              <a:rPr lang="et-EE" altLang="et-EE" b="1" dirty="0" smtClean="0">
                <a:latin typeface="Open Sans"/>
              </a:rPr>
              <a:t>Eesti </a:t>
            </a:r>
            <a:r>
              <a:rPr lang="et-EE" altLang="et-EE" b="1" dirty="0">
                <a:latin typeface="Open Sans"/>
              </a:rPr>
              <a:t>Noorsootöö Keskus </a:t>
            </a:r>
            <a:r>
              <a:rPr lang="et-EE" altLang="et-EE" dirty="0">
                <a:latin typeface="Open Sans"/>
                <a:hlinkClick r:id="rId8"/>
              </a:rPr>
              <a:t>www.entk.ee</a:t>
            </a:r>
            <a:r>
              <a:rPr lang="et-EE" altLang="et-EE" dirty="0">
                <a:latin typeface="Open Sans"/>
              </a:rPr>
              <a:t> </a:t>
            </a:r>
          </a:p>
          <a:p>
            <a:r>
              <a:rPr lang="et-EE" altLang="et-EE" b="1" dirty="0">
                <a:latin typeface="Open Sans"/>
              </a:rPr>
              <a:t>SA </a:t>
            </a:r>
            <a:r>
              <a:rPr lang="et-EE" altLang="et-EE" b="1" dirty="0" err="1">
                <a:latin typeface="Open Sans"/>
              </a:rPr>
              <a:t>Archimedes</a:t>
            </a:r>
            <a:r>
              <a:rPr lang="et-EE" altLang="et-EE" b="1" dirty="0">
                <a:latin typeface="Open Sans"/>
              </a:rPr>
              <a:t> </a:t>
            </a:r>
            <a:r>
              <a:rPr lang="et-EE" altLang="et-EE" b="1" dirty="0" err="1">
                <a:latin typeface="Open Sans"/>
              </a:rPr>
              <a:t>noorteagentuur</a:t>
            </a:r>
            <a:r>
              <a:rPr lang="et-EE" altLang="et-EE" dirty="0">
                <a:latin typeface="Open Sans"/>
              </a:rPr>
              <a:t> (SANA) </a:t>
            </a:r>
            <a:r>
              <a:rPr lang="et-EE" altLang="et-EE" dirty="0">
                <a:latin typeface="Open Sans"/>
                <a:hlinkClick r:id="rId9"/>
              </a:rPr>
              <a:t>www.noored.ee</a:t>
            </a:r>
            <a:r>
              <a:rPr lang="et-EE" altLang="et-EE" dirty="0">
                <a:latin typeface="Open Sans"/>
              </a:rPr>
              <a:t> </a:t>
            </a:r>
          </a:p>
          <a:p>
            <a:r>
              <a:rPr lang="et-EE" b="1" dirty="0" smtClean="0"/>
              <a:t>Nopi </a:t>
            </a:r>
            <a:r>
              <a:rPr lang="et-EE" b="1" dirty="0"/>
              <a:t>üles </a:t>
            </a:r>
            <a:r>
              <a:rPr lang="et-EE" dirty="0"/>
              <a:t>(</a:t>
            </a:r>
            <a:r>
              <a:rPr lang="et-EE" dirty="0">
                <a:hlinkClick r:id="rId10"/>
              </a:rPr>
              <a:t>http://nopiyles.blogspot.com.ee</a:t>
            </a:r>
            <a:r>
              <a:rPr lang="et-EE" dirty="0"/>
              <a:t>)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7973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Kodanikuühiskonna Sihtkapital </a:t>
            </a:r>
            <a:r>
              <a:rPr lang="et-EE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t-EE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www.kysk.ee</a:t>
            </a:r>
            <a:r>
              <a:rPr lang="et-EE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t-EE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4142" y="1626087"/>
            <a:ext cx="9198591" cy="51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002060"/>
                </a:solidFill>
              </a:rPr>
              <a:t>Maakondlikud ja KOV toetused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89212" y="1501254"/>
            <a:ext cx="9202454" cy="4913194"/>
          </a:xfrm>
        </p:spPr>
        <p:txBody>
          <a:bodyPr/>
          <a:lstStyle/>
          <a:p>
            <a:r>
              <a:rPr lang="et-EE" altLang="et-EE" b="1" dirty="0">
                <a:solidFill>
                  <a:srgbClr val="002060"/>
                </a:solidFill>
              </a:rPr>
              <a:t>Eesti Kultuurkapital </a:t>
            </a:r>
            <a:r>
              <a:rPr lang="et-EE" altLang="et-EE" dirty="0">
                <a:solidFill>
                  <a:srgbClr val="002060"/>
                </a:solidFill>
              </a:rPr>
              <a:t>– maakondlikud ekspertgrupid</a:t>
            </a:r>
            <a:br>
              <a:rPr lang="et-EE" altLang="et-EE" dirty="0">
                <a:solidFill>
                  <a:srgbClr val="002060"/>
                </a:solidFill>
              </a:rPr>
            </a:br>
            <a:r>
              <a:rPr lang="et-EE" altLang="et-EE" dirty="0">
                <a:solidFill>
                  <a:srgbClr val="002060"/>
                </a:solidFill>
              </a:rPr>
              <a:t>Taotlemine neli korda aastas </a:t>
            </a:r>
            <a:r>
              <a:rPr lang="et-EE" altLang="et-EE" dirty="0">
                <a:solidFill>
                  <a:srgbClr val="002060"/>
                </a:solidFill>
                <a:hlinkClick r:id="rId2"/>
              </a:rPr>
              <a:t>www.kulka.ee</a:t>
            </a:r>
            <a:r>
              <a:rPr lang="et-EE" altLang="et-EE" dirty="0">
                <a:solidFill>
                  <a:srgbClr val="002060"/>
                </a:solidFill>
              </a:rPr>
              <a:t> </a:t>
            </a:r>
          </a:p>
          <a:p>
            <a:r>
              <a:rPr lang="et-EE" altLang="et-EE" b="1" dirty="0">
                <a:solidFill>
                  <a:srgbClr val="002060"/>
                </a:solidFill>
              </a:rPr>
              <a:t>Kohaliku omaalgatuse programm (KOP)</a:t>
            </a:r>
          </a:p>
          <a:p>
            <a:pPr marL="0" indent="0">
              <a:buNone/>
            </a:pPr>
            <a:r>
              <a:rPr lang="et-EE" altLang="et-EE" b="1" dirty="0">
                <a:solidFill>
                  <a:srgbClr val="002060"/>
                </a:solidFill>
              </a:rPr>
              <a:t>	</a:t>
            </a:r>
            <a:r>
              <a:rPr lang="et-EE" altLang="et-EE" dirty="0">
                <a:solidFill>
                  <a:srgbClr val="002060"/>
                </a:solidFill>
              </a:rPr>
              <a:t>Kevad- ja </a:t>
            </a:r>
            <a:r>
              <a:rPr lang="et-EE" altLang="et-EE" dirty="0" smtClean="0">
                <a:solidFill>
                  <a:srgbClr val="002060"/>
                </a:solidFill>
              </a:rPr>
              <a:t>sügisvoor. </a:t>
            </a:r>
            <a:r>
              <a:rPr lang="et-EE" altLang="et-EE" dirty="0" smtClean="0">
                <a:solidFill>
                  <a:srgbClr val="FF0000"/>
                </a:solidFill>
              </a:rPr>
              <a:t>Infopäev 13.märtsil kell 14:00-16:30</a:t>
            </a:r>
            <a:endParaRPr lang="et-EE" altLang="et-EE" dirty="0">
              <a:solidFill>
                <a:srgbClr val="FF0000"/>
              </a:solidFill>
            </a:endParaRPr>
          </a:p>
          <a:p>
            <a:r>
              <a:rPr lang="et-EE" altLang="et-EE" b="1" dirty="0">
                <a:solidFill>
                  <a:srgbClr val="002060"/>
                </a:solidFill>
              </a:rPr>
              <a:t>Turvalisuse toetusvoor</a:t>
            </a:r>
          </a:p>
          <a:p>
            <a:pPr marL="0" indent="0">
              <a:buNone/>
            </a:pPr>
            <a:r>
              <a:rPr lang="et-EE" altLang="et-EE" b="1" dirty="0">
                <a:solidFill>
                  <a:srgbClr val="002060"/>
                </a:solidFill>
              </a:rPr>
              <a:t>	</a:t>
            </a:r>
            <a:r>
              <a:rPr lang="et-EE" altLang="et-EE" dirty="0">
                <a:solidFill>
                  <a:srgbClr val="002060"/>
                </a:solidFill>
              </a:rPr>
              <a:t>1 x aastas</a:t>
            </a:r>
          </a:p>
          <a:p>
            <a:r>
              <a:rPr lang="et-EE" altLang="et-EE" b="1" dirty="0" err="1">
                <a:solidFill>
                  <a:srgbClr val="002060"/>
                </a:solidFill>
                <a:latin typeface="Open Sans"/>
              </a:rPr>
              <a:t>Leader</a:t>
            </a:r>
            <a:r>
              <a:rPr lang="et-EE" altLang="et-EE" b="1" dirty="0">
                <a:solidFill>
                  <a:srgbClr val="002060"/>
                </a:solidFill>
                <a:latin typeface="Open Sans"/>
              </a:rPr>
              <a:t> tegevusgrupid </a:t>
            </a:r>
            <a:r>
              <a:rPr lang="et-EE" altLang="et-EE" dirty="0">
                <a:solidFill>
                  <a:srgbClr val="002060"/>
                </a:solidFill>
                <a:latin typeface="Open Sans"/>
              </a:rPr>
              <a:t>(</a:t>
            </a:r>
            <a:r>
              <a:rPr lang="et-EE" altLang="et-EE" dirty="0">
                <a:solidFill>
                  <a:srgbClr val="002060"/>
                </a:solidFill>
                <a:latin typeface="Open Sans"/>
                <a:hlinkClick r:id="rId3"/>
              </a:rPr>
              <a:t>www.maainfo.ee/leader</a:t>
            </a:r>
            <a:r>
              <a:rPr lang="et-EE" altLang="et-EE" dirty="0">
                <a:solidFill>
                  <a:srgbClr val="002060"/>
                </a:solidFill>
                <a:latin typeface="Open Sans"/>
              </a:rPr>
              <a:t>)</a:t>
            </a:r>
          </a:p>
          <a:p>
            <a:r>
              <a:rPr lang="et-EE" altLang="et-EE" b="1" dirty="0">
                <a:solidFill>
                  <a:srgbClr val="002060"/>
                </a:solidFill>
                <a:latin typeface="Open Sans"/>
              </a:rPr>
              <a:t>KOV toetused </a:t>
            </a:r>
            <a:r>
              <a:rPr lang="et-EE" altLang="et-EE" dirty="0">
                <a:solidFill>
                  <a:srgbClr val="002060"/>
                </a:solidFill>
                <a:latin typeface="Open Sans"/>
              </a:rPr>
              <a:t>(määrused)</a:t>
            </a:r>
          </a:p>
          <a:p>
            <a:pPr marL="0" indent="0">
              <a:buNone/>
            </a:pPr>
            <a:r>
              <a:rPr lang="et-EE" altLang="et-EE" dirty="0">
                <a:solidFill>
                  <a:srgbClr val="002060"/>
                </a:solidFill>
                <a:latin typeface="Open Sans"/>
              </a:rPr>
              <a:t>	Tegevus- ja projektitoetused, ühekordsed toetused, külade </a:t>
            </a:r>
            <a:r>
              <a:rPr lang="et-EE" altLang="et-EE" dirty="0" smtClean="0">
                <a:solidFill>
                  <a:srgbClr val="002060"/>
                </a:solidFill>
                <a:latin typeface="Open Sans"/>
              </a:rPr>
              <a:t>toetused </a:t>
            </a:r>
            <a:r>
              <a:rPr lang="et-EE" altLang="et-EE" dirty="0">
                <a:solidFill>
                  <a:srgbClr val="002060"/>
                </a:solidFill>
                <a:latin typeface="Open Sans"/>
              </a:rPr>
              <a:t>jms</a:t>
            </a:r>
          </a:p>
          <a:p>
            <a:endParaRPr lang="et-E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1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>
                <a:solidFill>
                  <a:srgbClr val="002060"/>
                </a:solidFill>
                <a:hlinkClick r:id="rId2"/>
              </a:rPr>
              <a:t>Eesti keele aasta</a:t>
            </a:r>
            <a:endParaRPr lang="et-EE" dirty="0">
              <a:solidFill>
                <a:srgbClr val="002060"/>
              </a:solidFill>
            </a:endParaRPr>
          </a:p>
        </p:txBody>
      </p:sp>
      <p:pic>
        <p:nvPicPr>
          <p:cNvPr id="4" name="Sisu kohatäid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5246" y="1160060"/>
            <a:ext cx="10134617" cy="5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4209412" y="2242798"/>
            <a:ext cx="1962789" cy="5894"/>
          </a:xfrm>
          <a:prstGeom prst="line">
            <a:avLst/>
          </a:prstGeom>
          <a:ln w="38100" cap="rnd" cmpd="sng">
            <a:solidFill>
              <a:srgbClr val="1791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16.04</a:t>
            </a:r>
          </a:p>
          <a:p>
            <a:r>
              <a:rPr lang="en-US" dirty="0">
                <a:latin typeface="+mn-lt"/>
              </a:rPr>
              <a:t>EV100 </a:t>
            </a:r>
            <a:r>
              <a:rPr lang="en-US" dirty="0" err="1">
                <a:latin typeface="+mn-lt"/>
              </a:rPr>
              <a:t>üle-eestiline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avas</a:t>
            </a:r>
            <a:r>
              <a:rPr lang="et-EE" dirty="0" err="1">
                <a:latin typeface="+mn-lt"/>
              </a:rPr>
              <a:t>ündmus</a:t>
            </a:r>
            <a:r>
              <a:rPr lang="en-US" dirty="0">
                <a:latin typeface="+mn-lt"/>
              </a:rPr>
              <a:t>. 100 </a:t>
            </a:r>
            <a:r>
              <a:rPr lang="en-US" dirty="0" err="1">
                <a:latin typeface="+mn-lt"/>
              </a:rPr>
              <a:t>aastat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Eestimaa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kubermangu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ühendamisest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Liivimaa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põhjaosaga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Eesti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riigi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kontuuri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30.06 – 02.07</a:t>
            </a:r>
          </a:p>
          <a:p>
            <a:r>
              <a:rPr lang="en-US" dirty="0" err="1" smtClean="0">
                <a:latin typeface="+mn-lt"/>
              </a:rPr>
              <a:t>Noorte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laulu</a:t>
            </a:r>
            <a:r>
              <a:rPr lang="en-US" dirty="0" smtClean="0">
                <a:latin typeface="+mn-lt"/>
              </a:rPr>
              <a:t>- ja </a:t>
            </a:r>
            <a:r>
              <a:rPr lang="en-US" dirty="0" err="1" smtClean="0">
                <a:latin typeface="+mn-lt"/>
              </a:rPr>
              <a:t>tantsupidu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01.07</a:t>
            </a:r>
          </a:p>
          <a:p>
            <a:r>
              <a:rPr lang="en-US" dirty="0" err="1">
                <a:latin typeface="+mn-lt"/>
              </a:rPr>
              <a:t>Euroopa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Liidu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eesistumise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algus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28.11</a:t>
            </a:r>
          </a:p>
          <a:p>
            <a:r>
              <a:rPr lang="en-US" dirty="0" smtClean="0">
                <a:latin typeface="+mn-lt"/>
              </a:rPr>
              <a:t>100 </a:t>
            </a:r>
            <a:r>
              <a:rPr lang="en-US" dirty="0" err="1" smtClean="0">
                <a:latin typeface="+mn-lt"/>
              </a:rPr>
              <a:t>aastat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Maanõukogu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kõrgemaks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võimuks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kuulutamise</a:t>
            </a:r>
            <a:r>
              <a:rPr lang="et-EE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. </a:t>
            </a: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23.02</a:t>
            </a:r>
            <a:endParaRPr lang="en-US" b="1" dirty="0"/>
          </a:p>
          <a:p>
            <a:r>
              <a:rPr lang="en-US" dirty="0" smtClean="0"/>
              <a:t>100 </a:t>
            </a:r>
            <a:r>
              <a:rPr lang="en-US" dirty="0" err="1" smtClean="0"/>
              <a:t>aastat</a:t>
            </a:r>
            <a:r>
              <a:rPr lang="en-US" dirty="0" smtClean="0"/>
              <a:t> “Manifest </a:t>
            </a:r>
            <a:r>
              <a:rPr lang="en-US" dirty="0" err="1" smtClean="0"/>
              <a:t>kõigile</a:t>
            </a:r>
            <a:r>
              <a:rPr lang="en-US" dirty="0" smtClean="0"/>
              <a:t> </a:t>
            </a:r>
            <a:r>
              <a:rPr lang="en-US" dirty="0" err="1" smtClean="0"/>
              <a:t>Eestimaa</a:t>
            </a:r>
            <a:r>
              <a:rPr lang="en-US" dirty="0" smtClean="0"/>
              <a:t> </a:t>
            </a:r>
            <a:r>
              <a:rPr lang="en-US" dirty="0" err="1" smtClean="0"/>
              <a:t>rahvastele</a:t>
            </a:r>
            <a:r>
              <a:rPr lang="en-US" dirty="0" smtClean="0"/>
              <a:t>” </a:t>
            </a:r>
            <a:r>
              <a:rPr lang="en-US" dirty="0" err="1" smtClean="0"/>
              <a:t>ettelugemisest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24.02</a:t>
            </a:r>
            <a:endParaRPr lang="en-US" b="1" dirty="0"/>
          </a:p>
          <a:p>
            <a:r>
              <a:rPr lang="en-US" dirty="0" err="1" smtClean="0"/>
              <a:t>Eesti</a:t>
            </a:r>
            <a:r>
              <a:rPr lang="en-US" dirty="0" smtClean="0"/>
              <a:t> </a:t>
            </a:r>
            <a:r>
              <a:rPr lang="en-US" dirty="0" err="1" smtClean="0"/>
              <a:t>Vabariigi</a:t>
            </a:r>
            <a:r>
              <a:rPr lang="en-US" dirty="0" smtClean="0"/>
              <a:t> 100. </a:t>
            </a:r>
            <a:r>
              <a:rPr lang="en-US" dirty="0" err="1" smtClean="0"/>
              <a:t>sünnipäev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20.08</a:t>
            </a:r>
            <a:endParaRPr lang="en-US" b="1" dirty="0"/>
          </a:p>
          <a:p>
            <a:r>
              <a:rPr lang="en-US" dirty="0" err="1" smtClean="0"/>
              <a:t>Eesti</a:t>
            </a:r>
            <a:r>
              <a:rPr lang="en-US" dirty="0" smtClean="0"/>
              <a:t> </a:t>
            </a:r>
            <a:r>
              <a:rPr lang="en-US" dirty="0" err="1" smtClean="0"/>
              <a:t>taasiseseisvumispäev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25.08 </a:t>
            </a:r>
            <a:endParaRPr lang="en-US" b="1" dirty="0"/>
          </a:p>
          <a:p>
            <a:r>
              <a:rPr lang="en-US" dirty="0" err="1" smtClean="0"/>
              <a:t>Muinastulede</a:t>
            </a:r>
            <a:r>
              <a:rPr lang="en-US" dirty="0" smtClean="0"/>
              <a:t> </a:t>
            </a:r>
            <a:r>
              <a:rPr lang="en-US" dirty="0" err="1" smtClean="0"/>
              <a:t>öö</a:t>
            </a:r>
            <a:r>
              <a:rPr lang="en-US" dirty="0" smtClean="0"/>
              <a:t> ja </a:t>
            </a:r>
            <a:r>
              <a:rPr lang="en-US" dirty="0" err="1" smtClean="0"/>
              <a:t>Läänemere</a:t>
            </a:r>
            <a:r>
              <a:rPr lang="en-US" dirty="0" smtClean="0"/>
              <a:t> </a:t>
            </a:r>
            <a:r>
              <a:rPr lang="en-US" dirty="0" err="1" smtClean="0"/>
              <a:t>äärsete</a:t>
            </a:r>
            <a:r>
              <a:rPr lang="en-US" dirty="0" smtClean="0"/>
              <a:t> </a:t>
            </a:r>
            <a:r>
              <a:rPr lang="en-US" dirty="0" err="1" smtClean="0"/>
              <a:t>riikide</a:t>
            </a:r>
            <a:r>
              <a:rPr lang="en-US" dirty="0" smtClean="0"/>
              <a:t> </a:t>
            </a:r>
            <a:r>
              <a:rPr lang="en-US" dirty="0" err="1" smtClean="0"/>
              <a:t>ühine</a:t>
            </a:r>
            <a:r>
              <a:rPr lang="en-US" dirty="0" smtClean="0"/>
              <a:t> </a:t>
            </a:r>
            <a:r>
              <a:rPr lang="en-US" dirty="0" err="1" smtClean="0"/>
              <a:t>sünnipäeva</a:t>
            </a:r>
            <a:r>
              <a:rPr lang="en-US" dirty="0" smtClean="0"/>
              <a:t> </a:t>
            </a:r>
            <a:r>
              <a:rPr lang="en-US" dirty="0" err="1" smtClean="0"/>
              <a:t>tähistamine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dirty="0" smtClean="0"/>
              <a:t>28.11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aastat</a:t>
            </a:r>
            <a:r>
              <a:rPr lang="en-US" dirty="0" smtClean="0"/>
              <a:t> </a:t>
            </a:r>
            <a:r>
              <a:rPr lang="en-US" dirty="0" err="1" smtClean="0"/>
              <a:t>vabadussõja</a:t>
            </a:r>
            <a:r>
              <a:rPr lang="en-US" dirty="0" smtClean="0"/>
              <a:t> </a:t>
            </a:r>
            <a:r>
              <a:rPr lang="en-US" dirty="0" err="1" smtClean="0"/>
              <a:t>algusest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31.01</a:t>
            </a:r>
            <a:endParaRPr lang="en-US" b="1" dirty="0"/>
          </a:p>
          <a:p>
            <a:r>
              <a:rPr lang="en-US" dirty="0" smtClean="0"/>
              <a:t>100 </a:t>
            </a:r>
            <a:r>
              <a:rPr lang="en-US" dirty="0" err="1" smtClean="0"/>
              <a:t>aastat</a:t>
            </a:r>
            <a:r>
              <a:rPr lang="en-US" dirty="0" smtClean="0"/>
              <a:t> </a:t>
            </a:r>
            <a:r>
              <a:rPr lang="en-US" dirty="0" err="1" smtClean="0"/>
              <a:t>Paju</a:t>
            </a:r>
            <a:r>
              <a:rPr lang="en-US" dirty="0" smtClean="0"/>
              <a:t> </a:t>
            </a:r>
            <a:r>
              <a:rPr lang="en-US" dirty="0" err="1" smtClean="0"/>
              <a:t>lahingu</a:t>
            </a:r>
            <a:r>
              <a:rPr lang="et-EE" dirty="0" smtClean="0"/>
              <a:t>st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24.04</a:t>
            </a:r>
            <a:endParaRPr lang="en-US" b="1" dirty="0"/>
          </a:p>
          <a:p>
            <a:r>
              <a:rPr lang="en-US" dirty="0" err="1" smtClean="0"/>
              <a:t>Riigikogu</a:t>
            </a:r>
            <a:r>
              <a:rPr lang="en-US" dirty="0" smtClean="0"/>
              <a:t> 100.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23.06</a:t>
            </a:r>
            <a:endParaRPr lang="en-US" b="1" dirty="0"/>
          </a:p>
          <a:p>
            <a:r>
              <a:rPr lang="en-US" dirty="0" smtClean="0"/>
              <a:t>100 </a:t>
            </a:r>
            <a:r>
              <a:rPr lang="en-US" dirty="0" err="1" smtClean="0"/>
              <a:t>aastat</a:t>
            </a:r>
            <a:r>
              <a:rPr lang="en-US" dirty="0" smtClean="0"/>
              <a:t> </a:t>
            </a:r>
            <a:r>
              <a:rPr lang="en-US" dirty="0" err="1" smtClean="0"/>
              <a:t>Võnnu</a:t>
            </a:r>
            <a:r>
              <a:rPr lang="en-US" dirty="0" smtClean="0"/>
              <a:t> </a:t>
            </a:r>
            <a:r>
              <a:rPr lang="en-US" dirty="0" err="1" smtClean="0"/>
              <a:t>lahingust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05.07 – 07.07</a:t>
            </a:r>
            <a:endParaRPr lang="en-US" b="1" dirty="0"/>
          </a:p>
          <a:p>
            <a:r>
              <a:rPr lang="en-US" dirty="0" err="1" smtClean="0"/>
              <a:t>Laulu</a:t>
            </a:r>
            <a:r>
              <a:rPr lang="en-US" dirty="0" smtClean="0"/>
              <a:t>- ja </a:t>
            </a:r>
            <a:r>
              <a:rPr lang="en-US" dirty="0" err="1" smtClean="0"/>
              <a:t>tantsupidu</a:t>
            </a:r>
            <a:r>
              <a:rPr lang="en-US" dirty="0" smtClean="0"/>
              <a:t> 150.</a:t>
            </a:r>
            <a:endParaRPr lang="et-EE" dirty="0" smtClean="0"/>
          </a:p>
          <a:p>
            <a:r>
              <a:rPr lang="et-EE" dirty="0" smtClean="0"/>
              <a:t>200 aastat priiuse väljakuulutamisest.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01.12</a:t>
            </a:r>
            <a:endParaRPr lang="en-US" b="1" dirty="0"/>
          </a:p>
          <a:p>
            <a:r>
              <a:rPr lang="en-US" dirty="0" err="1" smtClean="0"/>
              <a:t>Emakeelne</a:t>
            </a:r>
            <a:r>
              <a:rPr lang="en-US" dirty="0" smtClean="0"/>
              <a:t> </a:t>
            </a:r>
            <a:r>
              <a:rPr lang="en-US" dirty="0" err="1" smtClean="0"/>
              <a:t>ülikool</a:t>
            </a:r>
            <a:r>
              <a:rPr lang="en-US" dirty="0" smtClean="0"/>
              <a:t> 100.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791FF"/>
                </a:solidFill>
              </a:rPr>
              <a:t>AJARAAM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 smtClean="0"/>
              <a:t>02.02</a:t>
            </a:r>
            <a:endParaRPr lang="en-US" b="1" dirty="0"/>
          </a:p>
          <a:p>
            <a:r>
              <a:rPr lang="en-US" dirty="0"/>
              <a:t>100 </a:t>
            </a:r>
            <a:r>
              <a:rPr lang="en-US" dirty="0" err="1"/>
              <a:t>aastat</a:t>
            </a:r>
            <a:r>
              <a:rPr lang="en-US" dirty="0"/>
              <a:t> </a:t>
            </a:r>
            <a:r>
              <a:rPr lang="en-US" dirty="0" smtClean="0"/>
              <a:t>Tartu </a:t>
            </a:r>
            <a:r>
              <a:rPr lang="en-US" dirty="0" err="1" smtClean="0"/>
              <a:t>rahu</a:t>
            </a:r>
            <a:r>
              <a:rPr lang="en-US" dirty="0" smtClean="0"/>
              <a:t> </a:t>
            </a:r>
            <a:r>
              <a:rPr lang="en-US" dirty="0" err="1" smtClean="0"/>
              <a:t>sõlmimisest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 smtClean="0"/>
              <a:t>2020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28212" y="2242798"/>
            <a:ext cx="1962789" cy="5894"/>
          </a:xfrm>
          <a:prstGeom prst="line">
            <a:avLst/>
          </a:prstGeom>
          <a:ln w="38100" cap="rnd" cmpd="sng">
            <a:solidFill>
              <a:srgbClr val="1791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27463" y="2182696"/>
            <a:ext cx="115092" cy="1150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17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96389" y="2185252"/>
            <a:ext cx="115092" cy="1150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17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039781" y="2236256"/>
            <a:ext cx="1851135" cy="6543"/>
          </a:xfrm>
          <a:prstGeom prst="line">
            <a:avLst/>
          </a:prstGeom>
          <a:ln w="38100" cap="rnd" cmpd="sng">
            <a:solidFill>
              <a:srgbClr val="1791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14412" y="2236904"/>
            <a:ext cx="1962789" cy="5894"/>
          </a:xfrm>
          <a:prstGeom prst="line">
            <a:avLst/>
          </a:prstGeom>
          <a:ln w="38100" cap="rnd" cmpd="sng">
            <a:solidFill>
              <a:srgbClr val="1791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89771" y="2185252"/>
            <a:ext cx="115092" cy="1150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17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43080" y="2191146"/>
            <a:ext cx="115092" cy="1150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17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>
                <a:hlinkClick r:id="rId2"/>
              </a:rPr>
              <a:t>EV100 igas kogukonnas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3716" y="1282889"/>
            <a:ext cx="9699835" cy="54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8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8780"/>
          </a:xfrm>
        </p:spPr>
        <p:txBody>
          <a:bodyPr/>
          <a:lstStyle/>
          <a:p>
            <a:pPr algn="ctr"/>
            <a:r>
              <a:rPr lang="et-EE" dirty="0">
                <a:hlinkClick r:id="rId2"/>
              </a:rPr>
              <a:t>Teeme ära 4.mai 2019</a:t>
            </a:r>
            <a:endParaRPr lang="et-EE" dirty="0"/>
          </a:p>
        </p:txBody>
      </p:sp>
      <p:pic>
        <p:nvPicPr>
          <p:cNvPr id="4" name="Sisu kohatäid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5477" y="1282890"/>
            <a:ext cx="9539891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3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0" cy="1423916"/>
          </a:xfrm>
        </p:spPr>
        <p:txBody>
          <a:bodyPr/>
          <a:lstStyle/>
          <a:p>
            <a:r>
              <a:rPr lang="et-EE" b="1" dirty="0" smtClean="0">
                <a:solidFill>
                  <a:srgbClr val="002060"/>
                </a:solidFill>
              </a:rPr>
              <a:t>Tänan kuulamast!</a:t>
            </a:r>
            <a:endParaRPr lang="et-EE" b="1" dirty="0">
              <a:solidFill>
                <a:srgbClr val="002060"/>
              </a:solidFill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>
          <a:xfrm>
            <a:off x="2589213" y="4476466"/>
            <a:ext cx="8915400" cy="1434756"/>
          </a:xfrm>
        </p:spPr>
        <p:txBody>
          <a:bodyPr>
            <a:normAutofit/>
          </a:bodyPr>
          <a:lstStyle/>
          <a:p>
            <a:r>
              <a:rPr lang="et-EE" dirty="0" smtClean="0">
                <a:solidFill>
                  <a:srgbClr val="002060"/>
                </a:solidFill>
              </a:rPr>
              <a:t>Külli Vollmer</a:t>
            </a:r>
          </a:p>
          <a:p>
            <a:r>
              <a:rPr lang="et-EE" dirty="0" smtClean="0">
                <a:hlinkClick r:id="rId2"/>
              </a:rPr>
              <a:t>kylli@heak.ee</a:t>
            </a:r>
            <a:endParaRPr lang="et-EE" dirty="0" smtClean="0"/>
          </a:p>
          <a:p>
            <a:r>
              <a:rPr lang="et-EE" dirty="0" smtClean="0">
                <a:solidFill>
                  <a:srgbClr val="002060"/>
                </a:solidFill>
              </a:rPr>
              <a:t>Tel. 5114027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7834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>
                <a:solidFill>
                  <a:srgbClr val="002060"/>
                </a:solidFill>
              </a:rPr>
              <a:t>Mittetulundusühing - MTÜ</a:t>
            </a:r>
            <a:endParaRPr lang="et-EE" b="1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b="1" dirty="0" smtClean="0">
                <a:solidFill>
                  <a:srgbClr val="002060"/>
                </a:solidFill>
                <a:latin typeface="Open Sans"/>
              </a:rPr>
              <a:t>PS § 48</a:t>
            </a:r>
            <a:r>
              <a:rPr lang="et-EE" sz="2400" dirty="0">
                <a:solidFill>
                  <a:srgbClr val="002060"/>
                </a:solidFill>
                <a:latin typeface="Open Sans"/>
              </a:rPr>
              <a:t>  Igaühel on õigus koonduda mittetulundusühingutesse ja -liitudesse. Erakondadesse võivad kuuluda ainult Eesti kodanikud</a:t>
            </a:r>
            <a:r>
              <a:rPr lang="et-EE" sz="2400" dirty="0" smtClean="0">
                <a:solidFill>
                  <a:srgbClr val="002060"/>
                </a:solidFill>
                <a:latin typeface="Open Sans"/>
              </a:rPr>
              <a:t>.</a:t>
            </a:r>
          </a:p>
          <a:p>
            <a:r>
              <a:rPr lang="et-EE" sz="2400" b="1" dirty="0" smtClean="0">
                <a:solidFill>
                  <a:srgbClr val="002060"/>
                </a:solidFill>
                <a:latin typeface="Open Sans"/>
              </a:rPr>
              <a:t>MTÜ </a:t>
            </a:r>
            <a:r>
              <a:rPr lang="et-EE" sz="2400" b="1" dirty="0">
                <a:solidFill>
                  <a:srgbClr val="002060"/>
                </a:solidFill>
                <a:latin typeface="Open Sans"/>
              </a:rPr>
              <a:t>§ 1</a:t>
            </a:r>
            <a:r>
              <a:rPr lang="et-EE" sz="2400" b="1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et-EE" sz="2400" dirty="0" smtClean="0">
                <a:solidFill>
                  <a:srgbClr val="002060"/>
                </a:solidFill>
                <a:latin typeface="Open Sans"/>
              </a:rPr>
              <a:t>(1</a:t>
            </a:r>
            <a:r>
              <a:rPr lang="et-EE" sz="2400" dirty="0">
                <a:solidFill>
                  <a:srgbClr val="002060"/>
                </a:solidFill>
                <a:latin typeface="Open Sans"/>
              </a:rPr>
              <a:t>) Mittetulundusühing on isikute vabatahtlik ühendus, mille eesmärgiks või põhitegevuseks ei või olla majandustegevuse kaudu tulu saamine.</a:t>
            </a:r>
          </a:p>
          <a:p>
            <a:r>
              <a:rPr lang="et-EE" sz="2400" b="1" dirty="0">
                <a:solidFill>
                  <a:srgbClr val="002060"/>
                </a:solidFill>
                <a:latin typeface="Open Sans"/>
              </a:rPr>
              <a:t>MTÜ § </a:t>
            </a:r>
            <a:r>
              <a:rPr lang="et-EE" sz="2400" b="1" dirty="0" smtClean="0">
                <a:solidFill>
                  <a:srgbClr val="002060"/>
                </a:solidFill>
                <a:latin typeface="Open Sans"/>
              </a:rPr>
              <a:t>1 </a:t>
            </a:r>
            <a:r>
              <a:rPr lang="et-EE" sz="2400" dirty="0" smtClean="0">
                <a:solidFill>
                  <a:srgbClr val="002060"/>
                </a:solidFill>
                <a:latin typeface="Open Sans"/>
              </a:rPr>
              <a:t>(2</a:t>
            </a:r>
            <a:r>
              <a:rPr lang="et-EE" sz="2400" dirty="0">
                <a:solidFill>
                  <a:srgbClr val="002060"/>
                </a:solidFill>
                <a:latin typeface="Open Sans"/>
              </a:rPr>
              <a:t>) Mittetulundusühingu tulu võib kasutada üksnes põhikirjaliste eesmärkide saavutamiseks. Mittetulundusühing ei või jaotada kasumit oma liikmete vahel.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178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Maakondlike arenduskeskuste </a:t>
            </a:r>
            <a:br>
              <a:rPr lang="et-EE" b="1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b="1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ehk MAK võrgustik</a:t>
            </a:r>
            <a:endParaRPr lang="en-GB" b="1" dirty="0">
              <a:solidFill>
                <a:srgbClr val="00206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lum bright="18000" contrast="36000"/>
          </a:blip>
          <a:srcRect/>
          <a:stretch>
            <a:fillRect/>
          </a:stretch>
        </p:blipFill>
        <p:spPr>
          <a:xfrm>
            <a:off x="4981182" y="1905000"/>
            <a:ext cx="6060560" cy="45483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8000" contrast="3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4" y="2192380"/>
            <a:ext cx="4444235" cy="1027112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0594" y="3516140"/>
            <a:ext cx="4700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t-EE" sz="2900" b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15 keskust üle Eesti</a:t>
            </a:r>
            <a:r>
              <a:rPr lang="et-EE" sz="1800" b="1" dirty="0" smtClean="0">
                <a:solidFill>
                  <a:srgbClr val="002060"/>
                </a:solidFill>
                <a:latin typeface="Arial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2553"/>
          </a:xfrm>
        </p:spPr>
        <p:txBody>
          <a:bodyPr/>
          <a:lstStyle/>
          <a:p>
            <a:pPr algn="ctr"/>
            <a:r>
              <a:rPr lang="et-EE" b="1" dirty="0" smtClean="0">
                <a:solidFill>
                  <a:srgbClr val="002060"/>
                </a:solidFill>
              </a:rPr>
              <a:t>MTÜ konsultandid</a:t>
            </a:r>
            <a:endParaRPr lang="et-EE" b="1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89212" y="1446663"/>
            <a:ext cx="8915400" cy="5104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000" b="1" dirty="0">
                <a:solidFill>
                  <a:srgbClr val="002060"/>
                </a:solidFill>
              </a:rPr>
              <a:t>Pakume kodanikuühendustele ja -algatustele tugitegevusi kogu organisatsiooni arengutsükli ulatuses, sh teemadel:</a:t>
            </a:r>
            <a:endParaRPr lang="et-EE" altLang="et-EE" sz="2000" b="1" dirty="0">
              <a:solidFill>
                <a:srgbClr val="002060"/>
              </a:solidFill>
            </a:endParaRPr>
          </a:p>
          <a:p>
            <a:r>
              <a:rPr lang="et-EE" sz="2000" dirty="0">
                <a:solidFill>
                  <a:srgbClr val="002060"/>
                </a:solidFill>
              </a:rPr>
              <a:t>eestvedajate inspireerimine, organisatsiooni arendamine</a:t>
            </a:r>
          </a:p>
          <a:p>
            <a:r>
              <a:rPr lang="et-EE" sz="2000" dirty="0" smtClean="0">
                <a:solidFill>
                  <a:srgbClr val="002060"/>
                </a:solidFill>
              </a:rPr>
              <a:t>organisatsiooni asutamine ja lõpetamine </a:t>
            </a:r>
          </a:p>
          <a:p>
            <a:r>
              <a:rPr lang="et-EE" sz="2000" dirty="0" smtClean="0">
                <a:solidFill>
                  <a:srgbClr val="002060"/>
                </a:solidFill>
              </a:rPr>
              <a:t>ühingu </a:t>
            </a:r>
            <a:r>
              <a:rPr lang="et-EE" sz="2000" dirty="0">
                <a:solidFill>
                  <a:srgbClr val="002060"/>
                </a:solidFill>
              </a:rPr>
              <a:t>juhtimise </a:t>
            </a:r>
            <a:r>
              <a:rPr lang="et-EE" sz="2000" dirty="0" smtClean="0">
                <a:solidFill>
                  <a:srgbClr val="002060"/>
                </a:solidFill>
              </a:rPr>
              <a:t>korraldamine, </a:t>
            </a:r>
            <a:r>
              <a:rPr lang="et-EE" sz="2000" dirty="0">
                <a:solidFill>
                  <a:srgbClr val="002060"/>
                </a:solidFill>
              </a:rPr>
              <a:t>tegevusvõimekuse kasvatamine</a:t>
            </a:r>
          </a:p>
          <a:p>
            <a:r>
              <a:rPr lang="et-EE" sz="2000" dirty="0" smtClean="0">
                <a:solidFill>
                  <a:srgbClr val="002060"/>
                </a:solidFill>
              </a:rPr>
              <a:t>ühingu </a:t>
            </a:r>
            <a:r>
              <a:rPr lang="et-EE" sz="2000" dirty="0">
                <a:solidFill>
                  <a:srgbClr val="002060"/>
                </a:solidFill>
              </a:rPr>
              <a:t>tegevuste </a:t>
            </a:r>
            <a:r>
              <a:rPr lang="et-EE" sz="2000" dirty="0" smtClean="0">
                <a:solidFill>
                  <a:srgbClr val="002060"/>
                </a:solidFill>
              </a:rPr>
              <a:t>rahastamine, projektide </a:t>
            </a:r>
            <a:r>
              <a:rPr lang="et-EE" sz="2000" dirty="0">
                <a:solidFill>
                  <a:srgbClr val="002060"/>
                </a:solidFill>
              </a:rPr>
              <a:t>nõustamine</a:t>
            </a:r>
          </a:p>
          <a:p>
            <a:pPr marL="0" indent="0">
              <a:buNone/>
            </a:pPr>
            <a:endParaRPr lang="et-EE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sz="2000" b="1" dirty="0" smtClean="0">
                <a:solidFill>
                  <a:srgbClr val="002060"/>
                </a:solidFill>
              </a:rPr>
              <a:t>Muud </a:t>
            </a:r>
            <a:r>
              <a:rPr lang="et-EE" sz="2000" b="1" dirty="0">
                <a:solidFill>
                  <a:srgbClr val="002060"/>
                </a:solidFill>
              </a:rPr>
              <a:t>teenused:</a:t>
            </a:r>
          </a:p>
          <a:p>
            <a:r>
              <a:rPr lang="et-EE" sz="2000" dirty="0">
                <a:solidFill>
                  <a:srgbClr val="002060"/>
                </a:solidFill>
              </a:rPr>
              <a:t>k</a:t>
            </a:r>
            <a:r>
              <a:rPr lang="et-EE" sz="2000" dirty="0" smtClean="0">
                <a:solidFill>
                  <a:srgbClr val="002060"/>
                </a:solidFill>
              </a:rPr>
              <a:t>oolituste, teabepäevade, õppereiside </a:t>
            </a:r>
            <a:r>
              <a:rPr lang="et-EE" sz="2000" dirty="0">
                <a:solidFill>
                  <a:srgbClr val="002060"/>
                </a:solidFill>
              </a:rPr>
              <a:t>korraldamine</a:t>
            </a:r>
          </a:p>
          <a:p>
            <a:r>
              <a:rPr lang="et-EE" sz="2000" dirty="0" smtClean="0">
                <a:solidFill>
                  <a:srgbClr val="002060"/>
                </a:solidFill>
              </a:rPr>
              <a:t>teabe </a:t>
            </a:r>
            <a:r>
              <a:rPr lang="et-EE" sz="2000" dirty="0">
                <a:solidFill>
                  <a:srgbClr val="002060"/>
                </a:solidFill>
              </a:rPr>
              <a:t>vahendamine </a:t>
            </a:r>
            <a:r>
              <a:rPr lang="et-EE" sz="2000" dirty="0" smtClean="0">
                <a:solidFill>
                  <a:srgbClr val="002060"/>
                </a:solidFill>
              </a:rPr>
              <a:t>uudiskirjades, </a:t>
            </a:r>
            <a:r>
              <a:rPr lang="et-EE" sz="2000" dirty="0" err="1" smtClean="0">
                <a:solidFill>
                  <a:srgbClr val="002060"/>
                </a:solidFill>
              </a:rPr>
              <a:t>FBs</a:t>
            </a:r>
            <a:endParaRPr lang="et-EE" sz="2000" dirty="0" smtClean="0">
              <a:solidFill>
                <a:srgbClr val="002060"/>
              </a:solidFill>
            </a:endParaRPr>
          </a:p>
          <a:p>
            <a:r>
              <a:rPr lang="et-EE" sz="2000" dirty="0">
                <a:solidFill>
                  <a:srgbClr val="002060"/>
                </a:solidFill>
              </a:rPr>
              <a:t>k</a:t>
            </a:r>
            <a:r>
              <a:rPr lang="et-EE" sz="2000" dirty="0" smtClean="0">
                <a:solidFill>
                  <a:srgbClr val="002060"/>
                </a:solidFill>
              </a:rPr>
              <a:t>oostöö </a:t>
            </a:r>
            <a:r>
              <a:rPr lang="et-EE" sz="2000" dirty="0" err="1" smtClean="0">
                <a:solidFill>
                  <a:srgbClr val="002060"/>
                </a:solidFill>
              </a:rPr>
              <a:t>KOVide</a:t>
            </a:r>
            <a:r>
              <a:rPr lang="et-EE" sz="2000" dirty="0" smtClean="0">
                <a:solidFill>
                  <a:srgbClr val="002060"/>
                </a:solidFill>
              </a:rPr>
              <a:t>, Kodukandi, </a:t>
            </a:r>
            <a:r>
              <a:rPr lang="et-EE" sz="2000" dirty="0" err="1" smtClean="0">
                <a:solidFill>
                  <a:srgbClr val="002060"/>
                </a:solidFill>
              </a:rPr>
              <a:t>Leaderi</a:t>
            </a:r>
            <a:r>
              <a:rPr lang="et-EE" sz="2000" dirty="0" smtClean="0">
                <a:solidFill>
                  <a:srgbClr val="002060"/>
                </a:solidFill>
              </a:rPr>
              <a:t> jt partneritega</a:t>
            </a:r>
            <a:endParaRPr lang="et-EE" sz="2000" dirty="0">
              <a:solidFill>
                <a:srgbClr val="002060"/>
              </a:solidFill>
            </a:endParaRPr>
          </a:p>
          <a:p>
            <a:endParaRPr lang="et-E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51631" y="624110"/>
            <a:ext cx="955298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t-EE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MAKIS – kodanikuühenduste nõuandja veebis </a:t>
            </a:r>
            <a:r>
              <a:rPr lang="et-EE" b="1" dirty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t-EE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t-EE" b="1" dirty="0"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https://www.makis.ee/</a:t>
            </a:r>
            <a:r>
              <a:rPr lang="et-EE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t-E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t-E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t-EE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052" y="1629961"/>
            <a:ext cx="9060176" cy="50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>
                <a:solidFill>
                  <a:srgbClr val="002060"/>
                </a:solidFill>
                <a:latin typeface="+mn-lt"/>
              </a:rPr>
              <a:t>Harju Ettevõtlus- ja Arenduskeskus </a:t>
            </a:r>
            <a:r>
              <a:rPr lang="et-EE" b="1" dirty="0" smtClean="0">
                <a:latin typeface="+mn-lt"/>
                <a:hlinkClick r:id="rId2"/>
              </a:rPr>
              <a:t>https</a:t>
            </a:r>
            <a:r>
              <a:rPr lang="et-EE" b="1" dirty="0">
                <a:latin typeface="+mn-lt"/>
                <a:hlinkClick r:id="rId2"/>
              </a:rPr>
              <a:t>://www.heak.ee</a:t>
            </a:r>
            <a:r>
              <a:rPr lang="et-EE" b="1" dirty="0" smtClean="0">
                <a:hlinkClick r:id="rId2"/>
              </a:rPr>
              <a:t>/</a:t>
            </a:r>
            <a:r>
              <a:rPr lang="et-EE" b="1" dirty="0" smtClean="0"/>
              <a:t>  </a:t>
            </a:r>
            <a:endParaRPr lang="et-EE" b="1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2633" y="1833261"/>
            <a:ext cx="8585248" cy="48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89213" y="436728"/>
            <a:ext cx="8915400" cy="928047"/>
          </a:xfrm>
        </p:spPr>
        <p:txBody>
          <a:bodyPr>
            <a:normAutofit fontScale="90000"/>
          </a:bodyPr>
          <a:lstStyle/>
          <a:p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/>
              <a:t/>
            </a:r>
            <a:br>
              <a:rPr lang="et-EE" sz="3200" dirty="0"/>
            </a:b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/>
              <a:t/>
            </a:r>
            <a:br>
              <a:rPr lang="et-EE" sz="3200" dirty="0"/>
            </a:br>
            <a:r>
              <a:rPr lang="et-EE" sz="3200" dirty="0" smtClean="0"/>
              <a:t/>
            </a:r>
            <a:br>
              <a:rPr lang="et-EE" sz="3200" dirty="0" smtClean="0"/>
            </a:br>
            <a:endParaRPr lang="et-EE" sz="32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50" y="859809"/>
            <a:ext cx="8070023" cy="5380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9045" y="6239823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2060"/>
                </a:solidFill>
              </a:rPr>
              <a:t>Jevgenia</a:t>
            </a:r>
            <a:endParaRPr lang="et-EE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7683" y="623982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2060"/>
                </a:solidFill>
              </a:rPr>
              <a:t>Gerli</a:t>
            </a:r>
            <a:endParaRPr lang="et-EE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6770" y="6239822"/>
            <a:ext cx="8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2060"/>
                </a:solidFill>
              </a:rPr>
              <a:t>Külli</a:t>
            </a:r>
            <a:endParaRPr lang="et-E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rgbClr val="002060"/>
                </a:solidFill>
              </a:rPr>
              <a:t>Vabaühenduste rahastamise võimalused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89212" y="2133600"/>
            <a:ext cx="9297988" cy="4471916"/>
          </a:xfrm>
        </p:spPr>
        <p:txBody>
          <a:bodyPr>
            <a:normAutofit lnSpcReduction="10000"/>
          </a:bodyPr>
          <a:lstStyle/>
          <a:p>
            <a:r>
              <a:rPr lang="et-EE" dirty="0">
                <a:solidFill>
                  <a:srgbClr val="002060"/>
                </a:solidFill>
              </a:rPr>
              <a:t>Liikmemaksud.</a:t>
            </a:r>
          </a:p>
          <a:p>
            <a:pPr marL="0" indent="0">
              <a:buNone/>
            </a:pPr>
            <a:endParaRPr lang="et-EE" dirty="0">
              <a:solidFill>
                <a:srgbClr val="002060"/>
              </a:solidFill>
            </a:endParaRPr>
          </a:p>
          <a:p>
            <a:r>
              <a:rPr lang="et-EE" dirty="0">
                <a:solidFill>
                  <a:srgbClr val="002060"/>
                </a:solidFill>
              </a:rPr>
              <a:t>Annetused, sponsorlus.</a:t>
            </a:r>
          </a:p>
          <a:p>
            <a:pPr marL="0" indent="0">
              <a:buNone/>
            </a:pPr>
            <a:r>
              <a:rPr lang="et-EE" dirty="0">
                <a:solidFill>
                  <a:srgbClr val="002060"/>
                </a:solidFill>
                <a:hlinkClick r:id="rId2"/>
              </a:rPr>
              <a:t>Maksusoodustusega ühenduste nimekirja kuulumine</a:t>
            </a:r>
            <a:r>
              <a:rPr lang="et-EE" dirty="0">
                <a:solidFill>
                  <a:srgbClr val="002060"/>
                </a:solidFill>
              </a:rPr>
              <a:t>. Vaata </a:t>
            </a:r>
            <a:r>
              <a:rPr lang="et-EE" dirty="0">
                <a:solidFill>
                  <a:srgbClr val="002060"/>
                </a:solidFill>
                <a:hlinkClick r:id="rId3"/>
              </a:rPr>
              <a:t>TMS §11</a:t>
            </a:r>
            <a:r>
              <a:rPr lang="et-EE" dirty="0">
                <a:solidFill>
                  <a:srgbClr val="002060"/>
                </a:solidFill>
              </a:rPr>
              <a:t/>
            </a:r>
            <a:br>
              <a:rPr lang="et-EE" dirty="0">
                <a:solidFill>
                  <a:srgbClr val="002060"/>
                </a:solidFill>
              </a:rPr>
            </a:br>
            <a:r>
              <a:rPr lang="et-EE" dirty="0">
                <a:solidFill>
                  <a:srgbClr val="002060"/>
                </a:solidFill>
              </a:rPr>
              <a:t>Annetused ja sponsorlus eraisikutelt või firmadelt. </a:t>
            </a:r>
          </a:p>
          <a:p>
            <a:pPr marL="0" indent="0">
              <a:buNone/>
            </a:pPr>
            <a:r>
              <a:rPr lang="et-EE" dirty="0">
                <a:solidFill>
                  <a:srgbClr val="002060"/>
                </a:solidFill>
                <a:hlinkClick r:id="rId4"/>
              </a:rPr>
              <a:t>Hooandja</a:t>
            </a:r>
            <a:r>
              <a:rPr lang="et-EE" dirty="0">
                <a:solidFill>
                  <a:srgbClr val="002060"/>
                </a:solidFill>
              </a:rPr>
              <a:t>, </a:t>
            </a:r>
            <a:r>
              <a:rPr lang="et-EE" dirty="0">
                <a:solidFill>
                  <a:srgbClr val="002060"/>
                </a:solidFill>
                <a:hlinkClick r:id="rId5"/>
              </a:rPr>
              <a:t>Ma armastan aidata</a:t>
            </a:r>
            <a:r>
              <a:rPr lang="et-EE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t-EE" dirty="0">
              <a:solidFill>
                <a:srgbClr val="002060"/>
              </a:solidFill>
            </a:endParaRPr>
          </a:p>
          <a:p>
            <a:r>
              <a:rPr lang="et-EE" dirty="0">
                <a:solidFill>
                  <a:srgbClr val="002060"/>
                </a:solidFill>
              </a:rPr>
              <a:t>Omatulu teenimine. Avalikud teenused.</a:t>
            </a:r>
          </a:p>
          <a:p>
            <a:pPr marL="0" indent="0">
              <a:buNone/>
            </a:pPr>
            <a:r>
              <a:rPr lang="et-EE" dirty="0">
                <a:solidFill>
                  <a:srgbClr val="002060"/>
                </a:solidFill>
              </a:rPr>
              <a:t>Teenused müügiks. Tooted müügiks. </a:t>
            </a:r>
            <a:r>
              <a:rPr lang="et-EE" dirty="0">
                <a:solidFill>
                  <a:srgbClr val="002060"/>
                </a:solidFill>
                <a:hlinkClick r:id="rId6"/>
              </a:rPr>
              <a:t>Sotsiaalne ettevõtlus</a:t>
            </a:r>
            <a:r>
              <a:rPr lang="et-EE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t-EE" dirty="0">
              <a:solidFill>
                <a:srgbClr val="002060"/>
              </a:solidFill>
            </a:endParaRPr>
          </a:p>
          <a:p>
            <a:r>
              <a:rPr lang="et-EE" dirty="0">
                <a:solidFill>
                  <a:srgbClr val="002060"/>
                </a:solidFill>
              </a:rPr>
              <a:t>Toetused.</a:t>
            </a:r>
          </a:p>
          <a:p>
            <a:pPr marL="0" indent="0">
              <a:buNone/>
            </a:pPr>
            <a:r>
              <a:rPr lang="et-EE" dirty="0">
                <a:solidFill>
                  <a:srgbClr val="002060"/>
                </a:solidFill>
              </a:rPr>
              <a:t>Tegevustoetus, projektitoetus. Strateegiline partnerlus.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89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b="1" dirty="0">
                <a:solidFill>
                  <a:srgbClr val="002060"/>
                </a:solidFill>
              </a:rPr>
              <a:t>Vabaühenduste </a:t>
            </a:r>
            <a:r>
              <a:rPr lang="et-EE" b="1" dirty="0" smtClean="0">
                <a:solidFill>
                  <a:srgbClr val="002060"/>
                </a:solidFill>
              </a:rPr>
              <a:t>Liit</a:t>
            </a:r>
            <a:r>
              <a:rPr lang="et-EE" b="1" dirty="0">
                <a:solidFill>
                  <a:srgbClr val="002060"/>
                </a:solidFill>
              </a:rPr>
              <a:t/>
            </a:r>
            <a:br>
              <a:rPr lang="et-EE" b="1" dirty="0">
                <a:solidFill>
                  <a:srgbClr val="002060"/>
                </a:solidFill>
              </a:rPr>
            </a:br>
            <a:r>
              <a:rPr lang="et-EE" b="1" dirty="0">
                <a:solidFill>
                  <a:schemeClr val="tx1"/>
                </a:solidFill>
                <a:hlinkClick r:id="rId2"/>
              </a:rPr>
              <a:t>https://heakodanik.ee</a:t>
            </a:r>
            <a:r>
              <a:rPr lang="et-EE" b="1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t-EE" b="1" dirty="0" smtClean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/>
            </a:r>
            <a:br>
              <a:rPr lang="et-EE" b="1" dirty="0">
                <a:solidFill>
                  <a:schemeClr val="tx1"/>
                </a:solidFill>
              </a:rPr>
            </a:br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0245" y="1689877"/>
            <a:ext cx="9034368" cy="50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hukõrred">
  <a:themeElements>
    <a:clrScheme name="Rohukõrred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Rohukõrred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hukõrred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</TotalTime>
  <Words>343</Words>
  <Application>Microsoft Office PowerPoint</Application>
  <PresentationFormat>Laiekraan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Open Sans</vt:lpstr>
      <vt:lpstr>Verdana</vt:lpstr>
      <vt:lpstr>Wingdings 3</vt:lpstr>
      <vt:lpstr>Rohukõrred</vt:lpstr>
      <vt:lpstr>     Tere tulemast kodanikuühiskonda! </vt:lpstr>
      <vt:lpstr>Mittetulundusühing - MTÜ</vt:lpstr>
      <vt:lpstr>Maakondlike arenduskeskuste  ehk MAK võrgustik</vt:lpstr>
      <vt:lpstr>MTÜ konsultandid</vt:lpstr>
      <vt:lpstr>MAKIS – kodanikuühenduste nõuandja veebis  https://www.makis.ee/  </vt:lpstr>
      <vt:lpstr>Harju Ettevõtlus- ja Arenduskeskus https://www.heak.ee/  </vt:lpstr>
      <vt:lpstr>     </vt:lpstr>
      <vt:lpstr>Vabaühenduste rahastamise võimalused</vt:lpstr>
      <vt:lpstr>Vabaühenduste Liit https://heakodanik.ee/  </vt:lpstr>
      <vt:lpstr>Sotsiaalsete ettevõtete võrgustik https://sev.ee/ </vt:lpstr>
      <vt:lpstr>Üle-eestilised fondid</vt:lpstr>
      <vt:lpstr>Kodanikuühiskonna Sihtkapital  www.kysk.ee  </vt:lpstr>
      <vt:lpstr>Maakondlikud ja KOV toetused</vt:lpstr>
      <vt:lpstr>Eesti keele aasta</vt:lpstr>
      <vt:lpstr>PowerPointi esitlus</vt:lpstr>
      <vt:lpstr>EV100 igas kogukonnas </vt:lpstr>
      <vt:lpstr>Teeme ära 4.mai 2019</vt:lpstr>
      <vt:lpstr>Tänan kuulamast!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ÜHISNÄDAL</dc:title>
  <dc:creator>Ann Vaida</dc:creator>
  <cp:lastModifiedBy>Külli Vollmer</cp:lastModifiedBy>
  <cp:revision>41</cp:revision>
  <dcterms:created xsi:type="dcterms:W3CDTF">2016-09-28T06:34:32Z</dcterms:created>
  <dcterms:modified xsi:type="dcterms:W3CDTF">2019-02-25T14:33:22Z</dcterms:modified>
</cp:coreProperties>
</file>